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aveSubsetFonts="1">
  <p:sldMasterIdLst>
    <p:sldMasterId id="2147483648" r:id="rId1"/>
  </p:sldMasterIdLst>
  <p:notesMasterIdLst>
    <p:notesMasterId r:id="rId16"/>
  </p:notesMasterIdLst>
  <p:sldIdLst>
    <p:sldId id="256" r:id="rId2"/>
    <p:sldId id="278" r:id="rId3"/>
    <p:sldId id="258" r:id="rId4"/>
    <p:sldId id="279" r:id="rId5"/>
    <p:sldId id="281" r:id="rId6"/>
    <p:sldId id="282" r:id="rId7"/>
    <p:sldId id="283" r:id="rId8"/>
    <p:sldId id="285" r:id="rId9"/>
    <p:sldId id="284" r:id="rId10"/>
    <p:sldId id="286" r:id="rId11"/>
    <p:sldId id="287" r:id="rId12"/>
    <p:sldId id="289" r:id="rId13"/>
    <p:sldId id="290" r:id="rId14"/>
    <p:sldId id="291" r:id="rId15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D00034"/>
    <a:srgbClr val="002F75"/>
    <a:srgbClr val="002F7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7" d="100"/>
          <a:sy n="107" d="100"/>
        </p:scale>
        <p:origin x="692" y="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8BC47B5-ADAF-41B0-8E25-798150F70C66}" type="datetimeFigureOut">
              <a:rPr lang="zh-CN" altLang="en-US" smtClean="0"/>
              <a:t>2022/12/26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CB33EC7-D770-4470-B266-BEBD01C7444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752312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B33EC7-D770-4470-B266-BEBD01C74447}" type="slidenum">
              <a:rPr lang="zh-CN" altLang="en-US" smtClean="0"/>
              <a:t>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8273235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B33EC7-D770-4470-B266-BEBD01C74447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8553024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单击以编辑母版副标题样式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5386DCD-524C-4D6B-849A-07B12901B9A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376386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页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838200" y="241204"/>
            <a:ext cx="9389882" cy="908429"/>
          </a:xfrm>
          <a:prstGeom prst="rect">
            <a:avLst/>
          </a:prstGeom>
        </p:spPr>
        <p:txBody>
          <a:bodyPr/>
          <a:lstStyle>
            <a:lvl1pPr>
              <a:defRPr>
                <a:latin typeface="思源黑体 CN Heavy" panose="020B0A00000000000000" pitchFamily="34" charset="-122"/>
                <a:ea typeface="思源黑体 CN Heavy" panose="020B0A00000000000000" pitchFamily="34" charset="-122"/>
              </a:defRPr>
            </a:lvl1pPr>
          </a:lstStyle>
          <a:p>
            <a:pPr>
              <a:defRPr/>
            </a:pPr>
            <a:r>
              <a:rPr kumimoji="1" lang="zh-CN" altLang="en-US" sz="3600" b="1" dirty="0">
                <a:solidFill>
                  <a:srgbClr val="002F75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主标题</a:t>
            </a:r>
            <a:r>
              <a:rPr kumimoji="1" lang="en-US" altLang="zh-CN" sz="3600" b="1" dirty="0">
                <a:solidFill>
                  <a:srgbClr val="002F75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-</a:t>
            </a:r>
            <a:r>
              <a:rPr kumimoji="1" lang="zh-CN" altLang="en-US" sz="3600" b="1" dirty="0">
                <a:solidFill>
                  <a:srgbClr val="002F75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字号</a:t>
            </a:r>
            <a:r>
              <a:rPr kumimoji="1" lang="en-US" altLang="zh-CN" sz="3600" b="1" dirty="0">
                <a:solidFill>
                  <a:srgbClr val="002F75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30-36</a:t>
            </a:r>
            <a:endParaRPr kumimoji="1" lang="zh-TW" altLang="en-US" sz="3600" b="1" dirty="0">
              <a:solidFill>
                <a:srgbClr val="002F75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838200" y="2127243"/>
            <a:ext cx="9389882" cy="422737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 b="0">
                <a:latin typeface="思源黑体 CN Normal" panose="020B0400000000000000" pitchFamily="34" charset="-122"/>
                <a:ea typeface="思源黑体 CN Normal" panose="020B0400000000000000" pitchFamily="34" charset="-122"/>
              </a:defRPr>
            </a:lvl1pPr>
            <a:lvl2pPr>
              <a:defRPr sz="1600" b="0"/>
            </a:lvl2pPr>
            <a:lvl3pPr>
              <a:defRPr sz="1600" b="0"/>
            </a:lvl3pPr>
          </a:lstStyle>
          <a:p>
            <a:r>
              <a:rPr kumimoji="1" lang="zh-CN" altLang="en-US" sz="1600" dirty="0">
                <a:latin typeface="+mj-ea"/>
                <a:ea typeface="+mj-ea"/>
                <a:sym typeface="等线"/>
              </a:rPr>
              <a:t>正文内容</a:t>
            </a:r>
            <a:r>
              <a:rPr kumimoji="1" lang="en-US" altLang="zh-CN" sz="1600" dirty="0">
                <a:latin typeface="+mj-ea"/>
                <a:ea typeface="+mj-ea"/>
                <a:sym typeface="等线"/>
              </a:rPr>
              <a:t>-</a:t>
            </a:r>
            <a:r>
              <a:rPr kumimoji="1" lang="zh-CN" altLang="en-US" sz="1600" dirty="0">
                <a:latin typeface="+mj-ea"/>
                <a:ea typeface="+mj-ea"/>
                <a:sym typeface="等线"/>
              </a:rPr>
              <a:t>字号</a:t>
            </a:r>
            <a:r>
              <a:rPr kumimoji="1" lang="en-US" altLang="zh-CN" sz="1600" dirty="0">
                <a:latin typeface="+mj-ea"/>
                <a:ea typeface="+mj-ea"/>
                <a:sym typeface="等线"/>
              </a:rPr>
              <a:t>12-18</a:t>
            </a:r>
            <a:endParaRPr lang="zh-CN" altLang="en-US" dirty="0"/>
          </a:p>
        </p:txBody>
      </p:sp>
      <p:sp>
        <p:nvSpPr>
          <p:cNvPr id="4" name="灯片编号占位符 5">
            <a:extLst>
              <a:ext uri="{FF2B5EF4-FFF2-40B4-BE49-F238E27FC236}">
                <a16:creationId xmlns:a16="http://schemas.microsoft.com/office/drawing/2014/main" id="{6D06F396-41A5-42E3-5F20-72B3893B15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14045" y="6318435"/>
            <a:ext cx="740300" cy="365125"/>
          </a:xfrm>
          <a:prstGeom prst="rect">
            <a:avLst/>
          </a:prstGeom>
        </p:spPr>
        <p:txBody>
          <a:bodyPr/>
          <a:lstStyle>
            <a:lvl1pPr algn="r">
              <a:defRPr sz="1200">
                <a:latin typeface="思源黑体 CN Regular" panose="020B0500000000000000" pitchFamily="34" charset="-122"/>
                <a:ea typeface="思源黑体 CN Regular" panose="020B0500000000000000" pitchFamily="34" charset="-122"/>
              </a:defRPr>
            </a:lvl1pPr>
          </a:lstStyle>
          <a:p>
            <a:fld id="{E5386DCD-524C-4D6B-849A-07B12901B9AD}" type="slidenum">
              <a:rPr lang="zh-CN" altLang="en-US" smtClean="0"/>
              <a:pPr/>
              <a:t>‹#›</a:t>
            </a:fld>
            <a:r>
              <a:rPr lang="en-US" altLang="zh-CN" dirty="0"/>
              <a:t>/N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A9621F51-BC94-CE0C-016B-69E5DF34565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05882"/>
            <a:ext cx="868837" cy="4831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03566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5386DCD-524C-4D6B-849A-07B12901B9A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335352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838200" y="264917"/>
            <a:ext cx="7315200" cy="737165"/>
          </a:xfrm>
          <a:prstGeom prst="rect">
            <a:avLst/>
          </a:prstGeom>
        </p:spPr>
        <p:txBody>
          <a:bodyPr/>
          <a:lstStyle/>
          <a:p>
            <a:r>
              <a:rPr lang="zh-CN" altLang="en-US" dirty="0"/>
              <a:t>主标题文本样式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54179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dirty="0"/>
              <a:t>副标题文本样式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lnSpc>
                <a:spcPct val="150000"/>
              </a:lnSpc>
              <a:defRPr lang="zh-CN" altLang="zh-CN" sz="1600" smtClean="0">
                <a:effectLst/>
              </a:defRPr>
            </a:lvl1pPr>
          </a:lstStyle>
          <a:p>
            <a:pPr lvl="0"/>
            <a:r>
              <a:rPr lang="zh-CN" altLang="en-US" dirty="0"/>
              <a:t>正文文本样式</a:t>
            </a:r>
            <a:r>
              <a:rPr lang="en-US" altLang="zh-CN" dirty="0"/>
              <a:t>——</a:t>
            </a:r>
          </a:p>
          <a:p>
            <a:pPr lvl="0"/>
            <a:r>
              <a:rPr lang="zh-CN" altLang="en-US" dirty="0"/>
              <a:t>作为全球领先的智能制造及工业互联网整体解决方案服务商，工业富联始终坚持深耕中国、布局全球的生产和经营策略，业务范围覆盖数据全流程，在全球产业链中构建起国内与国外的桥梁，并基于多年来在精益管理、供应链管理、柔性生产方面的经验，实现国内国外双循环，解决国内制造、原材料、销售在外问题，发挥桥梁纽带作用。</a:t>
            </a:r>
            <a:endParaRPr lang="zh-CN" altLang="zh-CN" sz="1050" kern="100" dirty="0">
              <a:effectLst/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5386DCD-524C-4D6B-849A-07B12901B9A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675026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dirty="0"/>
              <a:t>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dirty="0"/>
              <a:t>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5386DCD-524C-4D6B-849A-07B12901B9A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12892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137457" y="313068"/>
            <a:ext cx="5645728" cy="737165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5386DCD-524C-4D6B-849A-07B12901B9A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142264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5386DCD-524C-4D6B-849A-07B12901B9A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599523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5386DCD-524C-4D6B-849A-07B12901B9A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450591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5386DCD-524C-4D6B-849A-07B12901B9A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566617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137457" y="313068"/>
            <a:ext cx="5645728" cy="737165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1137457" y="2303115"/>
            <a:ext cx="5645728" cy="1894812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5386DCD-524C-4D6B-849A-07B12901B9A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083421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5386DCD-524C-4D6B-849A-07B12901B9A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1827428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137457" y="313068"/>
            <a:ext cx="5645728" cy="737165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val="25888692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占位符 4"/>
          <p:cNvSpPr>
            <a:spLocks noGrp="1"/>
          </p:cNvSpPr>
          <p:nvPr>
            <p:ph type="title"/>
          </p:nvPr>
        </p:nvSpPr>
        <p:spPr>
          <a:xfrm>
            <a:off x="848411" y="461817"/>
            <a:ext cx="9341963" cy="79194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defRPr/>
            </a:pPr>
            <a:r>
              <a:rPr kumimoji="1" lang="zh-CN" altLang="en-US" sz="3600" b="1" dirty="0">
                <a:solidFill>
                  <a:srgbClr val="002F75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主标题</a:t>
            </a:r>
            <a:r>
              <a:rPr kumimoji="1" lang="en-US" altLang="zh-CN" sz="3600" b="1" dirty="0">
                <a:solidFill>
                  <a:srgbClr val="002F75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-</a:t>
            </a:r>
            <a:r>
              <a:rPr kumimoji="1" lang="zh-CN" altLang="en-US" sz="3600" b="1" dirty="0">
                <a:solidFill>
                  <a:srgbClr val="002F75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字号</a:t>
            </a:r>
            <a:r>
              <a:rPr kumimoji="1" lang="en-US" altLang="zh-CN" sz="3600" b="1" dirty="0">
                <a:solidFill>
                  <a:srgbClr val="002F75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30-36</a:t>
            </a:r>
            <a:endParaRPr kumimoji="1" lang="zh-TW" altLang="en-US" sz="3600" b="1" dirty="0">
              <a:solidFill>
                <a:srgbClr val="002F75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6" name="文本占位符 5"/>
          <p:cNvSpPr>
            <a:spLocks noGrp="1"/>
          </p:cNvSpPr>
          <p:nvPr>
            <p:ph type="body" idx="1"/>
          </p:nvPr>
        </p:nvSpPr>
        <p:spPr>
          <a:xfrm>
            <a:off x="848411" y="2055043"/>
            <a:ext cx="9341964" cy="431804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2"/>
            <a:r>
              <a:rPr lang="zh-CN" altLang="en-US" dirty="0"/>
              <a:t>第三级</a:t>
            </a:r>
          </a:p>
        </p:txBody>
      </p:sp>
    </p:spTree>
    <p:extLst>
      <p:ext uri="{BB962C8B-B14F-4D97-AF65-F5344CB8AC3E}">
        <p14:creationId xmlns:p14="http://schemas.microsoft.com/office/powerpoint/2010/main" val="6362208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b="1" kern="1200">
          <a:solidFill>
            <a:schemeClr val="tx1"/>
          </a:solidFill>
          <a:latin typeface="思源黑体 CN Heavy" panose="020B0A00000000000000" pitchFamily="34" charset="-122"/>
          <a:ea typeface="思源黑体 CN Heavy" panose="020B0A00000000000000" pitchFamily="34" charset="-122"/>
          <a:cs typeface="+mj-cs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2400" b="1" kern="1200">
          <a:solidFill>
            <a:schemeClr val="tx1"/>
          </a:solidFill>
          <a:latin typeface="+mj-ea"/>
          <a:ea typeface="+mj-ea"/>
          <a:cs typeface="+mn-cs"/>
        </a:defRPr>
      </a:lvl1pPr>
      <a:lvl2pPr marL="4572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2400" b="1" kern="1200">
          <a:solidFill>
            <a:schemeClr val="tx1"/>
          </a:solidFill>
          <a:latin typeface="+mj-ea"/>
          <a:ea typeface="+mj-ea"/>
          <a:cs typeface="+mn-cs"/>
        </a:defRPr>
      </a:lvl2pPr>
      <a:lvl3pPr marL="9144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600" kern="1200">
          <a:solidFill>
            <a:schemeClr val="tx1"/>
          </a:solidFill>
          <a:latin typeface="思源黑体 CN Normal" panose="020B0400000000000000" pitchFamily="34" charset="-122"/>
          <a:ea typeface="思源黑体 CN Normal" panose="020B0400000000000000" pitchFamily="34" charset="-122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ea"/>
          <a:ea typeface="+mj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ea"/>
          <a:ea typeface="+mj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hyperlink" Target="https://drive.google.com/file/d/1RVL-z53myPbXWknuy9KDweLcFAWfF_i8/view?usp=share_link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hyperlink" Target="https://drive.google.com/file/d/1RVL-z53myPbXWknuy9KDweLcFAWfF_i8/view?usp=share_link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/>
          <p:cNvSpPr txBox="1"/>
          <p:nvPr/>
        </p:nvSpPr>
        <p:spPr>
          <a:xfrm>
            <a:off x="1154452" y="1927244"/>
            <a:ext cx="610137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solidFill>
                  <a:schemeClr val="bg1"/>
                </a:solidFill>
                <a:latin typeface="思源黑体 CN Heavy" panose="020B0A00000000000000" pitchFamily="34" charset="-122"/>
                <a:ea typeface="思源黑体 CN Heavy" panose="020B0A00000000000000" pitchFamily="34" charset="-122"/>
              </a:rPr>
              <a:t>T99X171.00 comparison table of different FW CPU Loading</a:t>
            </a:r>
            <a:endParaRPr lang="en-US" altLang="zh-TW" sz="2400" b="1" dirty="0">
              <a:solidFill>
                <a:schemeClr val="bg1"/>
              </a:solidFill>
              <a:latin typeface="思源黑体 CN Heavy" panose="020B0A00000000000000" pitchFamily="34" charset="-122"/>
              <a:ea typeface="思源黑体 CN Heavy" panose="020B0A00000000000000" pitchFamily="34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1546338" y="4259219"/>
            <a:ext cx="47461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hangingPunct="0"/>
            <a:r>
              <a:rPr lang="en-US" altLang="zh-TW" dirty="0" err="1">
                <a:solidFill>
                  <a:schemeClr val="bg1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  <a:sym typeface="等线"/>
              </a:rPr>
              <a:t>Cooper.Kung</a:t>
            </a:r>
            <a:endParaRPr lang="en-US" altLang="zh-TW" dirty="0">
              <a:solidFill>
                <a:schemeClr val="bg1"/>
              </a:solidFill>
              <a:latin typeface="思源黑体 CN Normal" panose="020B0400000000000000" pitchFamily="34" charset="-122"/>
              <a:ea typeface="思源黑体 CN Normal" panose="020B0400000000000000" pitchFamily="34" charset="-122"/>
              <a:sym typeface="等线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1546338" y="4659329"/>
            <a:ext cx="47461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hangingPunct="0"/>
            <a:r>
              <a:rPr lang="en-US" altLang="zh-CN" dirty="0" smtClean="0">
                <a:solidFill>
                  <a:schemeClr val="bg1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  <a:sym typeface="等线"/>
              </a:rPr>
              <a:t>2022.1</a:t>
            </a:r>
            <a:r>
              <a:rPr lang="en-US" altLang="zh-TW" dirty="0" smtClean="0">
                <a:solidFill>
                  <a:schemeClr val="bg1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  <a:sym typeface="等线"/>
              </a:rPr>
              <a:t>2</a:t>
            </a:r>
            <a:r>
              <a:rPr lang="en-US" altLang="zh-CN" dirty="0" smtClean="0">
                <a:solidFill>
                  <a:schemeClr val="bg1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  <a:sym typeface="等线"/>
              </a:rPr>
              <a:t>.26</a:t>
            </a:r>
            <a:endParaRPr lang="en-US" altLang="zh-TW" dirty="0">
              <a:solidFill>
                <a:schemeClr val="bg1"/>
              </a:solidFill>
              <a:latin typeface="思源黑体 CN Normal" panose="020B0400000000000000" pitchFamily="34" charset="-122"/>
              <a:ea typeface="思源黑体 CN Normal" panose="020B0400000000000000" pitchFamily="34" charset="-122"/>
              <a:sym typeface="等线"/>
            </a:endParaRPr>
          </a:p>
        </p:txBody>
      </p:sp>
    </p:spTree>
    <p:extLst>
      <p:ext uri="{BB962C8B-B14F-4D97-AF65-F5344CB8AC3E}">
        <p14:creationId xmlns:p14="http://schemas.microsoft.com/office/powerpoint/2010/main" val="10639837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>
          <a:xfrm>
            <a:off x="11454093" y="6559772"/>
            <a:ext cx="704032" cy="259577"/>
          </a:xfrm>
        </p:spPr>
        <p:txBody>
          <a:bodyPr/>
          <a:lstStyle/>
          <a:p>
            <a:fld id="{E5386DCD-524C-4D6B-849A-07B12901B9AD}" type="slidenum">
              <a:rPr lang="zh-CN" altLang="en-US" smtClean="0"/>
              <a:pPr/>
              <a:t>1</a:t>
            </a:fld>
            <a:r>
              <a:rPr lang="en-US" altLang="zh-CN"/>
              <a:t>/N</a:t>
            </a:r>
            <a:endParaRPr lang="en-US" altLang="zh-CN" dirty="0"/>
          </a:p>
        </p:txBody>
      </p:sp>
      <p:graphicFrame>
        <p:nvGraphicFramePr>
          <p:cNvPr id="5" name="表格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75321899"/>
              </p:ext>
            </p:extLst>
          </p:nvPr>
        </p:nvGraphicFramePr>
        <p:xfrm>
          <a:off x="0" y="813441"/>
          <a:ext cx="8868032" cy="574633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434016">
                  <a:extLst>
                    <a:ext uri="{9D8B030D-6E8A-4147-A177-3AD203B41FA5}">
                      <a16:colId xmlns:a16="http://schemas.microsoft.com/office/drawing/2014/main" val="2614655065"/>
                    </a:ext>
                  </a:extLst>
                </a:gridCol>
                <a:gridCol w="4434016">
                  <a:extLst>
                    <a:ext uri="{9D8B030D-6E8A-4147-A177-3AD203B41FA5}">
                      <a16:colId xmlns:a16="http://schemas.microsoft.com/office/drawing/2014/main" val="1905672720"/>
                    </a:ext>
                  </a:extLst>
                </a:gridCol>
              </a:tblGrid>
              <a:tr h="403795"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b="1" dirty="0">
                          <a:solidFill>
                            <a:schemeClr val="bg1"/>
                          </a:solidFill>
                          <a:latin typeface="思源黑体 CN Heavy" panose="020B0A00000000000000" pitchFamily="34" charset="-122"/>
                          <a:ea typeface="思源黑体 CN Heavy" panose="020B0A00000000000000" pitchFamily="34" charset="-122"/>
                        </a:rPr>
                        <a:t>T99X171.00 comparison table of different FW CPU Loading</a:t>
                      </a:r>
                      <a:r>
                        <a:rPr lang="en-US" altLang="zh-CN" sz="1400" b="1" dirty="0">
                          <a:solidFill>
                            <a:srgbClr val="FFFF00"/>
                          </a:solidFill>
                          <a:latin typeface="思源黑体 CN Heavy" panose="020B0A00000000000000" pitchFamily="34" charset="-122"/>
                          <a:ea typeface="思源黑体 CN Heavy" panose="020B0A00000000000000" pitchFamily="34" charset="-122"/>
                        </a:rPr>
                        <a:t>(Test condition: 4K Video</a:t>
                      </a:r>
                      <a:r>
                        <a:rPr lang="en-US" altLang="zh-CN" sz="1400" b="1" baseline="0" dirty="0">
                          <a:solidFill>
                            <a:srgbClr val="FFFF00"/>
                          </a:solidFill>
                          <a:latin typeface="思源黑体 CN Heavy" panose="020B0A00000000000000" pitchFamily="34" charset="-122"/>
                          <a:ea typeface="思源黑体 CN Heavy" panose="020B0A00000000000000" pitchFamily="34" charset="-122"/>
                        </a:rPr>
                        <a:t> on local + </a:t>
                      </a:r>
                      <a:r>
                        <a:rPr lang="en-US" altLang="zh-CN" sz="1400" b="1" baseline="0" dirty="0" err="1">
                          <a:solidFill>
                            <a:srgbClr val="FFFF00"/>
                          </a:solidFill>
                          <a:latin typeface="思源黑体 CN Heavy" panose="020B0A00000000000000" pitchFamily="34" charset="-122"/>
                          <a:ea typeface="思源黑体 CN Heavy" panose="020B0A00000000000000" pitchFamily="34" charset="-122"/>
                        </a:rPr>
                        <a:t>iperf</a:t>
                      </a:r>
                      <a:r>
                        <a:rPr lang="en-US" altLang="zh-CN" sz="1400" b="1" baseline="0" dirty="0">
                          <a:solidFill>
                            <a:srgbClr val="FFFF00"/>
                          </a:solidFill>
                          <a:latin typeface="思源黑体 CN Heavy" panose="020B0A00000000000000" pitchFamily="34" charset="-122"/>
                          <a:ea typeface="思源黑体 CN Heavy" panose="020B0A00000000000000" pitchFamily="34" charset="-122"/>
                        </a:rPr>
                        <a:t> 50Mbps</a:t>
                      </a:r>
                      <a:r>
                        <a:rPr lang="en-US" altLang="zh-CN" sz="1400" b="1" dirty="0">
                          <a:solidFill>
                            <a:srgbClr val="FFFF00"/>
                          </a:solidFill>
                          <a:latin typeface="思源黑体 CN Heavy" panose="020B0A00000000000000" pitchFamily="34" charset="-122"/>
                          <a:ea typeface="思源黑体 CN Heavy" panose="020B0A00000000000000" pitchFamily="34" charset="-122"/>
                        </a:rPr>
                        <a:t>)</a:t>
                      </a:r>
                      <a:endParaRPr lang="en-US" altLang="zh-TW" sz="1400" b="1" dirty="0">
                        <a:solidFill>
                          <a:srgbClr val="FFFF00"/>
                        </a:solidFill>
                        <a:latin typeface="思源黑体 CN Heavy" panose="020B0A00000000000000" pitchFamily="34" charset="-122"/>
                        <a:ea typeface="思源黑体 CN Heavy" panose="020B0A00000000000000" pitchFamily="34" charset="-122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06416075"/>
                  </a:ext>
                </a:extLst>
              </a:tr>
              <a:tr h="232278">
                <a:tc>
                  <a:txBody>
                    <a:bodyPr/>
                    <a:lstStyle/>
                    <a:p>
                      <a:r>
                        <a:rPr lang="en-US" altLang="zh-TW" sz="1200" dirty="0">
                          <a:solidFill>
                            <a:srgbClr val="0000FF"/>
                          </a:solidFill>
                        </a:rPr>
                        <a:t>1.FW Version: 15.502.13(r13 DVT1)</a:t>
                      </a:r>
                      <a:endParaRPr lang="zh-TW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 dirty="0">
                          <a:solidFill>
                            <a:srgbClr val="0000FF"/>
                          </a:solidFill>
                        </a:rPr>
                        <a:t>1.FW Version: 15.523.06(Remove Shield CAN)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7588629"/>
                  </a:ext>
                </a:extLst>
              </a:tr>
              <a:tr h="106121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 dirty="0">
                          <a:solidFill>
                            <a:srgbClr val="0000FF"/>
                          </a:solidFill>
                        </a:rPr>
                        <a:t>2.Command: vmstat</a:t>
                      </a:r>
                      <a:endParaRPr lang="zh-TW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 dirty="0">
                          <a:solidFill>
                            <a:srgbClr val="0000FF"/>
                          </a:solidFill>
                        </a:rPr>
                        <a:t>2.Command: vmstat</a:t>
                      </a:r>
                    </a:p>
                    <a:p>
                      <a:endParaRPr lang="zh-TW" alt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1621642"/>
                  </a:ext>
                </a:extLst>
              </a:tr>
              <a:tr h="232278">
                <a:tc>
                  <a:txBody>
                    <a:bodyPr/>
                    <a:lstStyle/>
                    <a:p>
                      <a:r>
                        <a:rPr lang="en-US" altLang="zh-TW" sz="1200" dirty="0">
                          <a:solidFill>
                            <a:srgbClr val="0000FF"/>
                          </a:solidFill>
                        </a:rPr>
                        <a:t>3.CPU Load = 100-id=</a:t>
                      </a:r>
                      <a:r>
                        <a:rPr lang="en-US" altLang="zh-TW" sz="1200" dirty="0">
                          <a:solidFill>
                            <a:srgbClr val="FF0000"/>
                          </a:solidFill>
                        </a:rPr>
                        <a:t>80%</a:t>
                      </a:r>
                      <a:endParaRPr lang="zh-TW" altLang="en-US" sz="12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 dirty="0">
                          <a:solidFill>
                            <a:srgbClr val="0000FF"/>
                          </a:solidFill>
                        </a:rPr>
                        <a:t>3.CPU Load = 100-id=27%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6210631"/>
                  </a:ext>
                </a:extLst>
              </a:tr>
              <a:tr h="1922748">
                <a:tc>
                  <a:txBody>
                    <a:bodyPr/>
                    <a:lstStyle/>
                    <a:p>
                      <a:r>
                        <a:rPr lang="en-US" altLang="zh-TW" sz="1200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4.Cause of high CPU loading: </a:t>
                      </a:r>
                    </a:p>
                    <a:p>
                      <a:endParaRPr lang="en-US" altLang="zh-TW" sz="1200" kern="1200" dirty="0">
                        <a:solidFill>
                          <a:srgbClr val="0000FF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en-US" altLang="zh-TW" sz="1200" kern="1200" dirty="0">
                        <a:solidFill>
                          <a:srgbClr val="0000FF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en-US" altLang="zh-TW" sz="1200" kern="1200" dirty="0">
                        <a:solidFill>
                          <a:srgbClr val="0000FF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en-US" altLang="zh-TW" sz="1200" kern="1200" dirty="0">
                        <a:solidFill>
                          <a:srgbClr val="0000FF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en-US" altLang="zh-TW" sz="1200" kern="1200" dirty="0">
                        <a:solidFill>
                          <a:srgbClr val="0000FF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en-US" altLang="zh-TW" sz="1200" kern="1200" dirty="0">
                        <a:solidFill>
                          <a:srgbClr val="0000FF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en-US" altLang="zh-TW" sz="1200" kern="1200" dirty="0">
                        <a:solidFill>
                          <a:srgbClr val="0000FF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en-US" altLang="zh-TW" sz="1200" kern="1200" dirty="0">
                        <a:solidFill>
                          <a:srgbClr val="0000FF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en-US" altLang="zh-TW" sz="1200" kern="1200" dirty="0">
                        <a:solidFill>
                          <a:srgbClr val="0000FF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en-US" altLang="zh-TW" sz="1200" kern="1200" dirty="0">
                        <a:solidFill>
                          <a:srgbClr val="0000FF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US" altLang="zh-TW" sz="1100" dirty="0">
                          <a:solidFill>
                            <a:srgbClr val="FF0000"/>
                          </a:solidFill>
                        </a:rPr>
                        <a:t>logcat will continue output error message,</a:t>
                      </a:r>
                      <a:r>
                        <a:rPr lang="en-US" altLang="zh-TW" sz="1100" baseline="0" dirty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en-US" altLang="zh-TW" sz="1100" dirty="0">
                          <a:solidFill>
                            <a:srgbClr val="FF0000"/>
                          </a:solidFill>
                        </a:rPr>
                        <a:t>It will cause high load on system</a:t>
                      </a:r>
                      <a:r>
                        <a:rPr lang="en-US" altLang="zh-TW" sz="1100" baseline="0" dirty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en-US" altLang="zh-TW" sz="1100" dirty="0">
                          <a:solidFill>
                            <a:srgbClr val="FF0000"/>
                          </a:solidFill>
                        </a:rPr>
                        <a:t>server</a:t>
                      </a:r>
                      <a:endParaRPr lang="zh-TW" altLang="en-US" sz="1100" kern="1200" dirty="0">
                        <a:solidFill>
                          <a:srgbClr val="0000FF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1366295"/>
                  </a:ext>
                </a:extLst>
              </a:tr>
              <a:tr h="1179915">
                <a:tc gridSpan="2">
                  <a:txBody>
                    <a:bodyPr/>
                    <a:lstStyle/>
                    <a:p>
                      <a:r>
                        <a:rPr lang="en-US" altLang="zh-TW" sz="1200" dirty="0">
                          <a:solidFill>
                            <a:srgbClr val="0000FF"/>
                          </a:solidFill>
                        </a:rPr>
                        <a:t>5. Summary:</a:t>
                      </a:r>
                      <a:r>
                        <a:rPr lang="zh-TW" altLang="en-US" sz="1200" dirty="0">
                          <a:solidFill>
                            <a:srgbClr val="0000FF"/>
                          </a:solidFill>
                        </a:rPr>
                        <a:t> </a:t>
                      </a:r>
                      <a:r>
                        <a:rPr lang="en-US" altLang="zh-TW" sz="1200" dirty="0">
                          <a:solidFill>
                            <a:srgbClr val="0000FF"/>
                          </a:solidFill>
                        </a:rPr>
                        <a:t>15.502.13(r13 DVT) FW will logcat output error message continuously when Ethernet connected. </a:t>
                      </a:r>
                    </a:p>
                    <a:p>
                      <a:r>
                        <a:rPr lang="en-US" altLang="zh-TW" sz="1200" baseline="0" dirty="0">
                          <a:solidFill>
                            <a:srgbClr val="0000FF"/>
                          </a:solidFill>
                        </a:rPr>
                        <a:t>                      </a:t>
                      </a:r>
                      <a:r>
                        <a:rPr lang="en-US" altLang="zh-TW" sz="1200" dirty="0">
                          <a:solidFill>
                            <a:srgbClr val="0000FF"/>
                          </a:solidFill>
                        </a:rPr>
                        <a:t>It will also causes high CPU load and leads to poor thermal test results.</a:t>
                      </a:r>
                      <a:endParaRPr lang="zh-TW" altLang="en-US" sz="1200" kern="1200" dirty="0">
                        <a:solidFill>
                          <a:srgbClr val="0000FF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0126576"/>
                  </a:ext>
                </a:extLst>
              </a:tr>
            </a:tbl>
          </a:graphicData>
        </a:graphic>
      </p:graphicFrame>
      <p:pic>
        <p:nvPicPr>
          <p:cNvPr id="6" name="圖片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100" y="1842396"/>
            <a:ext cx="3981574" cy="787987"/>
          </a:xfrm>
          <a:prstGeom prst="rect">
            <a:avLst/>
          </a:prstGeom>
        </p:spPr>
      </p:pic>
      <p:pic>
        <p:nvPicPr>
          <p:cNvPr id="8" name="圖片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81042" y="1676603"/>
            <a:ext cx="4386990" cy="856616"/>
          </a:xfrm>
          <a:prstGeom prst="rect">
            <a:avLst/>
          </a:prstGeom>
        </p:spPr>
      </p:pic>
      <p:sp>
        <p:nvSpPr>
          <p:cNvPr id="9" name="矩形 8"/>
          <p:cNvSpPr/>
          <p:nvPr/>
        </p:nvSpPr>
        <p:spPr>
          <a:xfrm>
            <a:off x="8505352" y="1516359"/>
            <a:ext cx="247959" cy="1016860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10" name="圖片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300480"/>
            <a:ext cx="4353991" cy="1504036"/>
          </a:xfrm>
          <a:prstGeom prst="rect">
            <a:avLst/>
          </a:prstGeom>
        </p:spPr>
      </p:pic>
      <p:sp>
        <p:nvSpPr>
          <p:cNvPr id="7" name="矩形 6"/>
          <p:cNvSpPr/>
          <p:nvPr/>
        </p:nvSpPr>
        <p:spPr>
          <a:xfrm>
            <a:off x="3690393" y="1727959"/>
            <a:ext cx="250693" cy="1016860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9322802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388135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164DB968-FE60-49DB-B170-6CA93BC84E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ALT</a:t>
            </a:r>
            <a:r>
              <a:rPr lang="ko-KR" altLang="en-US" dirty="0"/>
              <a:t> </a:t>
            </a:r>
            <a:r>
              <a:rPr lang="en-US" altLang="ko-KR" dirty="0"/>
              <a:t>Test</a:t>
            </a:r>
            <a:r>
              <a:rPr lang="ko-KR" altLang="en-US" dirty="0"/>
              <a:t> </a:t>
            </a:r>
            <a:r>
              <a:rPr lang="en-US" altLang="ko-KR" dirty="0"/>
              <a:t>result</a:t>
            </a:r>
            <a:r>
              <a:rPr lang="ko-KR" altLang="en-US" dirty="0"/>
              <a:t> 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88AD341C-9B42-48D8-B13D-C7B48E08756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err="1"/>
              <a:t>TestFW</a:t>
            </a:r>
            <a:r>
              <a:rPr lang="en-US" altLang="ko-KR" dirty="0"/>
              <a:t> : r13 dvt1 (15.502.13) image link , </a:t>
            </a:r>
            <a:br>
              <a:rPr lang="en-US" altLang="ko-KR" dirty="0"/>
            </a:br>
            <a:r>
              <a:rPr lang="en-US" altLang="ko-KR" dirty="0">
                <a:hlinkClick r:id="rId2"/>
              </a:rPr>
              <a:t>https://drive.google.com/file/d/1RVL-z53myPbXWknuy9KDweLcFAWfF_i8/view?usp=share_link</a:t>
            </a:r>
            <a:r>
              <a:rPr lang="en-US" altLang="ko-KR" dirty="0"/>
              <a:t> </a:t>
            </a:r>
            <a:br>
              <a:rPr lang="en-US" altLang="ko-KR" dirty="0"/>
            </a:br>
            <a:r>
              <a:rPr lang="en-US" altLang="ko-KR" dirty="0"/>
              <a:t/>
            </a:r>
            <a:br>
              <a:rPr lang="en-US" altLang="ko-KR" dirty="0"/>
            </a:br>
            <a:endParaRPr lang="ko-KR" altLang="en-US" dirty="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F644EA08-9DB9-437D-918D-55D77BA685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86DCD-524C-4D6B-849A-07B12901B9AD}" type="slidenum">
              <a:rPr lang="zh-CN" altLang="en-US" smtClean="0"/>
              <a:pPr/>
              <a:t>3</a:t>
            </a:fld>
            <a:r>
              <a:rPr lang="en-US" altLang="zh-CN"/>
              <a:t>/N</a:t>
            </a:r>
            <a:endParaRPr lang="en-US" altLang="zh-CN" dirty="0"/>
          </a:p>
        </p:txBody>
      </p:sp>
      <p:pic>
        <p:nvPicPr>
          <p:cNvPr id="6" name="그림 5">
            <a:extLst>
              <a:ext uri="{FF2B5EF4-FFF2-40B4-BE49-F238E27FC236}">
                <a16:creationId xmlns:a16="http://schemas.microsoft.com/office/drawing/2014/main" id="{E3083A34-FCD7-49F4-853D-F810FCB40F1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2222" y="2862909"/>
            <a:ext cx="7943850" cy="2943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64984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72E16B90-BAC5-434F-8683-017EF9FFFE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ALT</a:t>
            </a:r>
            <a:r>
              <a:rPr lang="ko-KR" altLang="en-US" dirty="0"/>
              <a:t> </a:t>
            </a:r>
            <a:r>
              <a:rPr lang="en-US" altLang="ko-KR" dirty="0"/>
              <a:t>Test</a:t>
            </a:r>
            <a:r>
              <a:rPr lang="ko-KR" altLang="en-US" dirty="0"/>
              <a:t> </a:t>
            </a:r>
            <a:r>
              <a:rPr lang="en-US" altLang="ko-KR" dirty="0"/>
              <a:t>result</a:t>
            </a:r>
            <a:r>
              <a:rPr lang="ko-KR" altLang="en-US" dirty="0"/>
              <a:t> 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5963C1CC-90A5-47FB-AC57-ACFD3A91E3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127243"/>
            <a:ext cx="10127388" cy="4227375"/>
          </a:xfrm>
        </p:spPr>
        <p:txBody>
          <a:bodyPr/>
          <a:lstStyle/>
          <a:p>
            <a:r>
              <a:rPr lang="en-US" altLang="ko-KR" dirty="0"/>
              <a:t>Running </a:t>
            </a:r>
            <a:r>
              <a:rPr lang="en-US" altLang="ko-KR" dirty="0" err="1"/>
              <a:t>Youtube</a:t>
            </a:r>
            <a:r>
              <a:rPr lang="en-US" altLang="ko-KR" dirty="0"/>
              <a:t>(4K) and iperf3 at the same time</a:t>
            </a:r>
            <a:endParaRPr lang="ko-KR" altLang="en-US" dirty="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40EB8634-6F03-4E41-93BC-5CA57720D4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86DCD-524C-4D6B-849A-07B12901B9AD}" type="slidenum">
              <a:rPr lang="zh-CN" altLang="en-US" smtClean="0"/>
              <a:pPr/>
              <a:t>4</a:t>
            </a:fld>
            <a:r>
              <a:rPr lang="en-US" altLang="zh-CN"/>
              <a:t>/N</a:t>
            </a:r>
            <a:endParaRPr lang="en-US" altLang="zh-CN" dirty="0"/>
          </a:p>
        </p:txBody>
      </p:sp>
      <p:pic>
        <p:nvPicPr>
          <p:cNvPr id="5" name="내용 개체 틀 4">
            <a:extLst>
              <a:ext uri="{FF2B5EF4-FFF2-40B4-BE49-F238E27FC236}">
                <a16:creationId xmlns:a16="http://schemas.microsoft.com/office/drawing/2014/main" id="{64F06F2A-9C91-4202-8E92-CA7041CAD1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8405" y="2420844"/>
            <a:ext cx="5879803" cy="3640172"/>
          </a:xfrm>
          <a:prstGeom prst="rect">
            <a:avLst/>
          </a:prstGeom>
        </p:spPr>
      </p:pic>
      <p:pic>
        <p:nvPicPr>
          <p:cNvPr id="6" name="그림 5">
            <a:extLst>
              <a:ext uri="{FF2B5EF4-FFF2-40B4-BE49-F238E27FC236}">
                <a16:creationId xmlns:a16="http://schemas.microsoft.com/office/drawing/2014/main" id="{9D7AB1D1-8DC9-42BE-9FF8-389FA43114B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98413" y="2420844"/>
            <a:ext cx="4067175" cy="3600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722217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B8453BA6-3097-4914-9360-1CA00B6E90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ALT</a:t>
            </a:r>
            <a:r>
              <a:rPr lang="ko-KR" altLang="en-US" dirty="0"/>
              <a:t> </a:t>
            </a:r>
            <a:r>
              <a:rPr lang="en-US" altLang="ko-KR" dirty="0"/>
              <a:t>Test</a:t>
            </a:r>
            <a:r>
              <a:rPr lang="ko-KR" altLang="en-US" dirty="0"/>
              <a:t> </a:t>
            </a:r>
            <a:r>
              <a:rPr lang="en-US" altLang="ko-KR" dirty="0"/>
              <a:t>result</a:t>
            </a:r>
            <a:r>
              <a:rPr lang="ko-KR" altLang="en-US" dirty="0"/>
              <a:t> 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8FFBB624-A626-4948-B8E0-0423FB7D81E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/>
              <a:t>The connectivity log is observed every 2 minutes and 11 seconds</a:t>
            </a:r>
            <a:endParaRPr lang="ko-KR" altLang="en-US" dirty="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34AA57BC-B88F-43D7-AD59-437F454BDE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86DCD-524C-4D6B-849A-07B12901B9AD}" type="slidenum">
              <a:rPr lang="zh-CN" altLang="en-US" smtClean="0"/>
              <a:pPr/>
              <a:t>5</a:t>
            </a:fld>
            <a:r>
              <a:rPr lang="en-US" altLang="zh-CN"/>
              <a:t>/N</a:t>
            </a:r>
            <a:endParaRPr lang="en-US" altLang="zh-CN" dirty="0"/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DC1D7103-2990-43D3-9DBE-F69E3F8912E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3881" y="2406833"/>
            <a:ext cx="6270625" cy="3325799"/>
          </a:xfrm>
          <a:prstGeom prst="rect">
            <a:avLst/>
          </a:prstGeom>
        </p:spPr>
      </p:pic>
      <p:pic>
        <p:nvPicPr>
          <p:cNvPr id="6" name="내용 개체 틀 7">
            <a:extLst>
              <a:ext uri="{FF2B5EF4-FFF2-40B4-BE49-F238E27FC236}">
                <a16:creationId xmlns:a16="http://schemas.microsoft.com/office/drawing/2014/main" id="{8BDAF3FB-3EEA-44DB-A25C-8EBC1187654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00187" y="2901640"/>
            <a:ext cx="4549366" cy="6792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979340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Re-test by Foxconn(15.502.13)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err="1"/>
              <a:t>TestFW</a:t>
            </a:r>
            <a:r>
              <a:rPr lang="en-US" altLang="ko-KR" dirty="0"/>
              <a:t> : r13 dvt1 (15.502.13) image link , </a:t>
            </a:r>
            <a:br>
              <a:rPr lang="en-US" altLang="ko-KR" dirty="0"/>
            </a:br>
            <a:r>
              <a:rPr lang="en-US" altLang="ko-KR" dirty="0">
                <a:hlinkClick r:id="rId2"/>
              </a:rPr>
              <a:t>https://drive.google.com/file/d/1RVL-z53myPbXWknuy9KDweLcFAWfF_i8/view?usp=share_link</a:t>
            </a: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86DCD-524C-4D6B-849A-07B12901B9AD}" type="slidenum">
              <a:rPr lang="zh-CN" altLang="en-US" smtClean="0"/>
              <a:pPr/>
              <a:t>6</a:t>
            </a:fld>
            <a:r>
              <a:rPr lang="en-US" altLang="zh-CN" smtClean="0"/>
              <a:t>/N</a:t>
            </a:r>
            <a:endParaRPr lang="en-US" altLang="zh-CN" dirty="0"/>
          </a:p>
        </p:txBody>
      </p:sp>
      <p:pic>
        <p:nvPicPr>
          <p:cNvPr id="5" name="圖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6734" y="2832265"/>
            <a:ext cx="3615888" cy="2718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717521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Re-test by Foxconn(15.502.13)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838200" y="1199409"/>
            <a:ext cx="9389882" cy="5155210"/>
          </a:xfrm>
        </p:spPr>
        <p:txBody>
          <a:bodyPr/>
          <a:lstStyle/>
          <a:p>
            <a:r>
              <a:rPr lang="en-US" altLang="zh-TW" dirty="0" smtClean="0"/>
              <a:t>Success log in</a:t>
            </a: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86DCD-524C-4D6B-849A-07B12901B9AD}" type="slidenum">
              <a:rPr lang="zh-CN" altLang="en-US" smtClean="0"/>
              <a:pPr/>
              <a:t>7</a:t>
            </a:fld>
            <a:r>
              <a:rPr lang="en-US" altLang="zh-CN" smtClean="0"/>
              <a:t>/N</a:t>
            </a:r>
            <a:endParaRPr lang="en-US" altLang="zh-CN" dirty="0"/>
          </a:p>
        </p:txBody>
      </p:sp>
      <p:pic>
        <p:nvPicPr>
          <p:cNvPr id="5" name="圖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789144"/>
            <a:ext cx="3389927" cy="3008858"/>
          </a:xfrm>
          <a:prstGeom prst="rect">
            <a:avLst/>
          </a:prstGeom>
        </p:spPr>
      </p:pic>
      <p:pic>
        <p:nvPicPr>
          <p:cNvPr id="6" name="圖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89927" y="2961336"/>
            <a:ext cx="3419897" cy="2333520"/>
          </a:xfrm>
          <a:prstGeom prst="rect">
            <a:avLst/>
          </a:prstGeom>
        </p:spPr>
      </p:pic>
      <p:pic>
        <p:nvPicPr>
          <p:cNvPr id="7" name="圖片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09824" y="2024743"/>
            <a:ext cx="5337576" cy="33909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657496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Re-test by Foxconn(15.502.13)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/>
              <a:t>Running </a:t>
            </a:r>
            <a:r>
              <a:rPr lang="en-US" altLang="ko-KR" dirty="0" err="1"/>
              <a:t>Youtube</a:t>
            </a:r>
            <a:r>
              <a:rPr lang="en-US" altLang="ko-KR" dirty="0"/>
              <a:t>(4K) and iperf3 at the same time</a:t>
            </a:r>
            <a:endParaRPr lang="ko-KR" altLang="en-US" dirty="0"/>
          </a:p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86DCD-524C-4D6B-849A-07B12901B9AD}" type="slidenum">
              <a:rPr lang="zh-CN" altLang="en-US" smtClean="0"/>
              <a:pPr/>
              <a:t>8</a:t>
            </a:fld>
            <a:r>
              <a:rPr lang="en-US" altLang="zh-CN" smtClean="0"/>
              <a:t>/N</a:t>
            </a:r>
            <a:endParaRPr lang="en-US" altLang="zh-CN" dirty="0"/>
          </a:p>
        </p:txBody>
      </p:sp>
      <p:pic>
        <p:nvPicPr>
          <p:cNvPr id="5" name="圖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55143" y="2419639"/>
            <a:ext cx="4092209" cy="3898796"/>
          </a:xfrm>
          <a:prstGeom prst="rect">
            <a:avLst/>
          </a:prstGeom>
        </p:spPr>
      </p:pic>
      <p:pic>
        <p:nvPicPr>
          <p:cNvPr id="6" name="圖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2146" y="2493334"/>
            <a:ext cx="4727683" cy="29930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419765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Re-test by Foxconn(15.502.13)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838200" y="1543793"/>
            <a:ext cx="9389882" cy="4810826"/>
          </a:xfrm>
        </p:spPr>
        <p:txBody>
          <a:bodyPr/>
          <a:lstStyle/>
          <a:p>
            <a:r>
              <a:rPr lang="en-US" altLang="zh-TW" dirty="0">
                <a:solidFill>
                  <a:srgbClr val="FF0000"/>
                </a:solidFill>
              </a:rPr>
              <a:t>logcat will </a:t>
            </a:r>
            <a:r>
              <a:rPr lang="en-US" altLang="zh-TW" u="sng" dirty="0">
                <a:solidFill>
                  <a:srgbClr val="FF0000"/>
                </a:solidFill>
              </a:rPr>
              <a:t>continue</a:t>
            </a:r>
            <a:r>
              <a:rPr lang="en-US" altLang="zh-TW" dirty="0">
                <a:solidFill>
                  <a:srgbClr val="FF0000"/>
                </a:solidFill>
              </a:rPr>
              <a:t> output error message, It will cause high load on system </a:t>
            </a:r>
            <a:r>
              <a:rPr lang="en-US" altLang="zh-TW" dirty="0" smtClean="0">
                <a:solidFill>
                  <a:srgbClr val="FF0000"/>
                </a:solidFill>
              </a:rPr>
              <a:t>server(CPU Loading~90%)</a:t>
            </a:r>
            <a:endParaRPr lang="zh-TW" altLang="en-US" dirty="0">
              <a:solidFill>
                <a:srgbClr val="0000FF"/>
              </a:solidFill>
            </a:endParaRPr>
          </a:p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86DCD-524C-4D6B-849A-07B12901B9AD}" type="slidenum">
              <a:rPr lang="zh-CN" altLang="en-US" smtClean="0"/>
              <a:pPr/>
              <a:t>9</a:t>
            </a:fld>
            <a:r>
              <a:rPr lang="en-US" altLang="zh-CN" smtClean="0"/>
              <a:t>/N</a:t>
            </a:r>
            <a:endParaRPr lang="en-US" altLang="zh-CN" dirty="0"/>
          </a:p>
        </p:txBody>
      </p:sp>
      <p:pic>
        <p:nvPicPr>
          <p:cNvPr id="5" name="圖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315688"/>
            <a:ext cx="6435540" cy="4280312"/>
          </a:xfrm>
          <a:prstGeom prst="rect">
            <a:avLst/>
          </a:prstGeom>
        </p:spPr>
      </p:pic>
      <p:pic>
        <p:nvPicPr>
          <p:cNvPr id="6" name="圖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35540" y="2933206"/>
            <a:ext cx="5741508" cy="27519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291460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Re-test by </a:t>
            </a:r>
            <a:r>
              <a:rPr lang="en-US" altLang="zh-TW" dirty="0" smtClean="0"/>
              <a:t>Foxconn(15.502.43)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86DCD-524C-4D6B-849A-07B12901B9AD}" type="slidenum">
              <a:rPr lang="zh-CN" altLang="en-US" smtClean="0"/>
              <a:pPr/>
              <a:t>10</a:t>
            </a:fld>
            <a:r>
              <a:rPr lang="en-US" altLang="zh-CN" smtClean="0"/>
              <a:t>/N</a:t>
            </a:r>
            <a:endParaRPr lang="en-US" altLang="zh-CN" dirty="0"/>
          </a:p>
        </p:txBody>
      </p:sp>
      <p:pic>
        <p:nvPicPr>
          <p:cNvPr id="5" name="圖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789144"/>
            <a:ext cx="3389927" cy="3008858"/>
          </a:xfrm>
          <a:prstGeom prst="rect">
            <a:avLst/>
          </a:prstGeom>
        </p:spPr>
      </p:pic>
      <p:pic>
        <p:nvPicPr>
          <p:cNvPr id="6" name="圖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89927" y="2961336"/>
            <a:ext cx="3419897" cy="2333520"/>
          </a:xfrm>
          <a:prstGeom prst="rect">
            <a:avLst/>
          </a:prstGeom>
        </p:spPr>
      </p:pic>
      <p:pic>
        <p:nvPicPr>
          <p:cNvPr id="7" name="圖片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09824" y="2024743"/>
            <a:ext cx="5337576" cy="33909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342618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Re-test by </a:t>
            </a:r>
            <a:r>
              <a:rPr lang="en-US" altLang="zh-TW" dirty="0" smtClean="0"/>
              <a:t>Foxconn(15.502.43</a:t>
            </a:r>
            <a:r>
              <a:rPr lang="en-US" altLang="zh-TW" dirty="0"/>
              <a:t>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/>
              <a:t>Running </a:t>
            </a:r>
            <a:r>
              <a:rPr lang="en-US" altLang="ko-KR" dirty="0" err="1"/>
              <a:t>Youtube</a:t>
            </a:r>
            <a:r>
              <a:rPr lang="en-US" altLang="ko-KR" dirty="0"/>
              <a:t>(4K) and iperf3 at the same time</a:t>
            </a:r>
            <a:endParaRPr lang="ko-KR" altLang="en-US" dirty="0"/>
          </a:p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86DCD-524C-4D6B-849A-07B12901B9AD}" type="slidenum">
              <a:rPr lang="zh-CN" altLang="en-US" smtClean="0"/>
              <a:pPr/>
              <a:t>11</a:t>
            </a:fld>
            <a:r>
              <a:rPr lang="en-US" altLang="zh-CN" smtClean="0"/>
              <a:t>/N</a:t>
            </a:r>
            <a:endParaRPr lang="en-US" altLang="zh-CN" dirty="0"/>
          </a:p>
        </p:txBody>
      </p:sp>
      <p:pic>
        <p:nvPicPr>
          <p:cNvPr id="5" name="圖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55143" y="2419639"/>
            <a:ext cx="4092209" cy="3898796"/>
          </a:xfrm>
          <a:prstGeom prst="rect">
            <a:avLst/>
          </a:prstGeom>
        </p:spPr>
      </p:pic>
      <p:pic>
        <p:nvPicPr>
          <p:cNvPr id="6" name="圖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2146" y="2493334"/>
            <a:ext cx="4727683" cy="29930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535008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Re-test by Foxconn(15.502.43)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838200" y="1448791"/>
            <a:ext cx="9389882" cy="4905828"/>
          </a:xfrm>
        </p:spPr>
        <p:txBody>
          <a:bodyPr/>
          <a:lstStyle/>
          <a:p>
            <a:r>
              <a:rPr lang="en-US" altLang="zh-TW" dirty="0">
                <a:solidFill>
                  <a:srgbClr val="0000FF"/>
                </a:solidFill>
              </a:rPr>
              <a:t>logcat </a:t>
            </a:r>
            <a:r>
              <a:rPr lang="en-US" altLang="zh-TW" dirty="0" smtClean="0">
                <a:solidFill>
                  <a:srgbClr val="0000FF"/>
                </a:solidFill>
              </a:rPr>
              <a:t>is normal and </a:t>
            </a:r>
            <a:r>
              <a:rPr lang="en-US" altLang="zh-TW" dirty="0">
                <a:solidFill>
                  <a:srgbClr val="0000FF"/>
                </a:solidFill>
              </a:rPr>
              <a:t>system </a:t>
            </a:r>
            <a:r>
              <a:rPr lang="en-US" altLang="zh-TW" dirty="0" smtClean="0">
                <a:solidFill>
                  <a:srgbClr val="0000FF"/>
                </a:solidFill>
              </a:rPr>
              <a:t>loading is stable also(CPU Loading~40%)</a:t>
            </a:r>
            <a:endParaRPr lang="zh-TW" altLang="en-US" dirty="0">
              <a:solidFill>
                <a:srgbClr val="0000FF"/>
              </a:solidFill>
            </a:endParaRPr>
          </a:p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86DCD-524C-4D6B-849A-07B12901B9AD}" type="slidenum">
              <a:rPr lang="zh-CN" altLang="en-US" smtClean="0"/>
              <a:pPr/>
              <a:t>12</a:t>
            </a:fld>
            <a:r>
              <a:rPr lang="en-US" altLang="zh-CN" smtClean="0"/>
              <a:t>/N</a:t>
            </a:r>
            <a:endParaRPr lang="en-US" altLang="zh-CN" dirty="0"/>
          </a:p>
        </p:txBody>
      </p:sp>
      <p:pic>
        <p:nvPicPr>
          <p:cNvPr id="5" name="圖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95617" y="2915391"/>
            <a:ext cx="4796383" cy="2440379"/>
          </a:xfrm>
          <a:prstGeom prst="rect">
            <a:avLst/>
          </a:prstGeom>
        </p:spPr>
      </p:pic>
      <p:pic>
        <p:nvPicPr>
          <p:cNvPr id="6" name="圖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1793173"/>
            <a:ext cx="7395617" cy="47501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389265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Re-test by Foxconn(15.502.43)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838200" y="1258785"/>
            <a:ext cx="9389882" cy="5095834"/>
          </a:xfrm>
        </p:spPr>
        <p:txBody>
          <a:bodyPr/>
          <a:lstStyle/>
          <a:p>
            <a:pPr marL="342900" indent="-342900">
              <a:buAutoNum type="arabicPeriod"/>
            </a:pPr>
            <a:r>
              <a:rPr lang="en-US" altLang="zh-TW" dirty="0" smtClean="0"/>
              <a:t>No log in</a:t>
            </a:r>
          </a:p>
          <a:p>
            <a:pPr marL="342900" indent="-342900">
              <a:buAutoNum type="arabicPeriod"/>
            </a:pPr>
            <a:r>
              <a:rPr lang="en-US" altLang="zh-TW" dirty="0" err="1" smtClean="0"/>
              <a:t>Iperf</a:t>
            </a:r>
            <a:r>
              <a:rPr lang="en-US" altLang="zh-TW" dirty="0" smtClean="0"/>
              <a:t> 50Mbps</a:t>
            </a:r>
          </a:p>
          <a:p>
            <a:pPr marL="342900" indent="-342900">
              <a:buAutoNum type="arabicPeriod"/>
            </a:pPr>
            <a:r>
              <a:rPr lang="en-US" altLang="zh-TW" dirty="0" smtClean="0"/>
              <a:t>4K Video on local</a:t>
            </a:r>
          </a:p>
          <a:p>
            <a:endParaRPr lang="en-US" altLang="zh-TW" dirty="0" smtClean="0"/>
          </a:p>
          <a:p>
            <a:r>
              <a:rPr lang="en-US" altLang="zh-TW" dirty="0">
                <a:solidFill>
                  <a:srgbClr val="0000FF"/>
                </a:solidFill>
              </a:rPr>
              <a:t>logcat is normal and system loading is stable also(CPU </a:t>
            </a:r>
            <a:r>
              <a:rPr lang="en-US" altLang="zh-TW" dirty="0" smtClean="0">
                <a:solidFill>
                  <a:srgbClr val="0000FF"/>
                </a:solidFill>
              </a:rPr>
              <a:t>Loading~25%)</a:t>
            </a:r>
            <a:endParaRPr lang="zh-TW" altLang="en-US" dirty="0">
              <a:solidFill>
                <a:srgbClr val="0000FF"/>
              </a:solidFill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86DCD-524C-4D6B-849A-07B12901B9AD}" type="slidenum">
              <a:rPr lang="zh-CN" altLang="en-US" smtClean="0"/>
              <a:pPr/>
              <a:t>13</a:t>
            </a:fld>
            <a:r>
              <a:rPr lang="en-US" altLang="zh-CN" smtClean="0"/>
              <a:t>/N</a:t>
            </a:r>
            <a:endParaRPr lang="en-US" altLang="zh-CN" dirty="0"/>
          </a:p>
        </p:txBody>
      </p:sp>
      <p:pic>
        <p:nvPicPr>
          <p:cNvPr id="5" name="圖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8848" y="3164712"/>
            <a:ext cx="7848600" cy="3248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36031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 Black-Arial">
      <a:majorFont>
        <a:latin typeface="Arial Black" panose="020B0A04020102020204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2889</TotalTime>
  <Words>298</Words>
  <Application>Microsoft Office PowerPoint</Application>
  <PresentationFormat>寬螢幕</PresentationFormat>
  <Paragraphs>63</Paragraphs>
  <Slides>14</Slides>
  <Notes>2</Notes>
  <HiddenSlides>0</HiddenSlides>
  <MMClips>0</MMClips>
  <ScaleCrop>false</ScaleCrop>
  <HeadingPairs>
    <vt:vector size="6" baseType="variant">
      <vt:variant>
        <vt:lpstr>使用字型</vt:lpstr>
      </vt:variant>
      <vt:variant>
        <vt:i4>11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14</vt:i4>
      </vt:variant>
    </vt:vector>
  </HeadingPairs>
  <TitlesOfParts>
    <vt:vector size="26" baseType="lpstr">
      <vt:lpstr>等线</vt:lpstr>
      <vt:lpstr>Microsoft YaHei</vt:lpstr>
      <vt:lpstr>Microsoft YaHei</vt:lpstr>
      <vt:lpstr>黑体</vt:lpstr>
      <vt:lpstr>思源黑体 CN Heavy</vt:lpstr>
      <vt:lpstr>思源黑体 CN Normal</vt:lpstr>
      <vt:lpstr>思源黑体 CN Regular</vt:lpstr>
      <vt:lpstr>微軟正黑體</vt:lpstr>
      <vt:lpstr>新細明體</vt:lpstr>
      <vt:lpstr>Arial</vt:lpstr>
      <vt:lpstr>Times New Roman</vt:lpstr>
      <vt:lpstr>Office 主题​​</vt:lpstr>
      <vt:lpstr>PowerPoint 簡報</vt:lpstr>
      <vt:lpstr>PowerPoint 簡報</vt:lpstr>
      <vt:lpstr>PowerPoint 簡報</vt:lpstr>
      <vt:lpstr>ALT Test result </vt:lpstr>
      <vt:lpstr>ALT Test result </vt:lpstr>
      <vt:lpstr>ALT Test result </vt:lpstr>
      <vt:lpstr>Re-test by Foxconn(15.502.13)</vt:lpstr>
      <vt:lpstr>Re-test by Foxconn(15.502.13)</vt:lpstr>
      <vt:lpstr>Re-test by Foxconn(15.502.13)</vt:lpstr>
      <vt:lpstr>Re-test by Foxconn(15.502.13)</vt:lpstr>
      <vt:lpstr>Re-test by Foxconn(15.502.43)</vt:lpstr>
      <vt:lpstr>Re-test by Foxconn(15.502.43)</vt:lpstr>
      <vt:lpstr>Re-test by Foxconn(15.502.43)</vt:lpstr>
      <vt:lpstr>Re-test by Foxconn(15.502.43)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ZMY</dc:creator>
  <cp:lastModifiedBy>宮欽揚</cp:lastModifiedBy>
  <cp:revision>440</cp:revision>
  <dcterms:created xsi:type="dcterms:W3CDTF">2022-05-19T09:53:32Z</dcterms:created>
  <dcterms:modified xsi:type="dcterms:W3CDTF">2022-12-26T09:57:09Z</dcterms:modified>
</cp:coreProperties>
</file>